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72" r:id="rId6"/>
    <p:sldId id="275" r:id="rId7"/>
    <p:sldId id="271" r:id="rId8"/>
    <p:sldId id="261" r:id="rId9"/>
    <p:sldId id="266" r:id="rId10"/>
    <p:sldId id="267" r:id="rId11"/>
    <p:sldId id="268" r:id="rId12"/>
    <p:sldId id="269" r:id="rId13"/>
    <p:sldId id="273" r:id="rId14"/>
    <p:sldId id="270" r:id="rId15"/>
    <p:sldId id="274" r:id="rId16"/>
    <p:sldId id="257" r:id="rId17"/>
    <p:sldId id="262" r:id="rId18"/>
    <p:sldId id="263" r:id="rId19"/>
    <p:sldId id="264" r:id="rId20"/>
    <p:sldId id="265" r:id="rId21"/>
    <p:sldId id="278" r:id="rId22"/>
    <p:sldId id="277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303"/>
    <a:srgbClr val="AE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6477-8D7B-D499-F47E-2444D6160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77F08-90E9-8953-D1C4-B86347C10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A08B0-2EAD-FFC8-D550-1722B6F18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1834-D8AB-44A1-B75E-D016A90005D9}" type="datetimeFigureOut">
              <a:rPr lang="en-ID" smtClean="0"/>
              <a:t>24/10/2022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112E2-118D-3939-BF1E-6309A144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31596-572F-1621-EBB9-B1D3EA19A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18289-1F9D-44D5-9C20-9DC0C0CED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6838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F3CD-849E-2D44-6B12-A37FAE04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7F081-CC63-3972-CE9A-CBEA0A4B8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F0EF9-DE73-F692-C8D7-18781C266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1834-D8AB-44A1-B75E-D016A90005D9}" type="datetimeFigureOut">
              <a:rPr lang="en-ID" smtClean="0"/>
              <a:t>24/10/2022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BC7E6-C1F0-CCE0-264E-8D4D0D491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E687E-DA75-1081-9DCC-C0589B65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18289-1F9D-44D5-9C20-9DC0C0CED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4098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5E284B-C3EB-809D-0575-3FD9740046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1A6B72-02BE-E497-3A64-101CB11AF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22905-2802-BA69-3DE1-BE3A82CCE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1834-D8AB-44A1-B75E-D016A90005D9}" type="datetimeFigureOut">
              <a:rPr lang="en-ID" smtClean="0"/>
              <a:t>24/10/2022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B4B7C-1576-A626-DEDD-37156E1AB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30EE4-D0D0-1B29-786D-A061C1C75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18289-1F9D-44D5-9C20-9DC0C0CED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913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68B7-69CC-83B3-19B9-107D620EA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1A1B6-3ABB-49AA-EA8B-B6E1DE078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CE902-082C-D4A3-6534-5D59756CC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1834-D8AB-44A1-B75E-D016A90005D9}" type="datetimeFigureOut">
              <a:rPr lang="en-ID" smtClean="0"/>
              <a:t>24/10/2022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E12A8-5D79-84FB-2EDE-08593E4D9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36609-11D6-DC27-7F0F-B7A98DED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18289-1F9D-44D5-9C20-9DC0C0CED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849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FE0C-6665-4A3D-1A9E-83224E08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FD78B-D133-EBF2-63D2-63B7B535B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DB4F7-238E-DD2B-20B1-EAC12C89C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1834-D8AB-44A1-B75E-D016A90005D9}" type="datetimeFigureOut">
              <a:rPr lang="en-ID" smtClean="0"/>
              <a:t>24/10/2022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B24A5-15D4-8A7A-C08A-E16CD7054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8DDB3-3F9D-EB85-3B05-C1B6F7D9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18289-1F9D-44D5-9C20-9DC0C0CED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79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F7991-0729-0551-FFF3-A68A8141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3D170-0111-1EB0-5AEF-BD12857A29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3989E-E194-AD8E-7428-C3F04F1B3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A2DCA-6CD1-D99B-61AB-02FE88771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1834-D8AB-44A1-B75E-D016A90005D9}" type="datetimeFigureOut">
              <a:rPr lang="en-ID" smtClean="0"/>
              <a:t>24/10/2022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B39B1-4EE2-A7B9-5ACA-AD2BCE1FB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A17C2-5E5B-FB1D-6C8B-287B82FDB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18289-1F9D-44D5-9C20-9DC0C0CED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1188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74B9-2A57-2670-57C9-CB21C1C9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55151-FA02-0523-81EC-CD9DF2F35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20903-1CFA-27D7-9099-ED1DF7BBD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B3F644-0BB8-62CE-2BE4-3D26E1100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C660D6-F2B2-F33C-4376-3B0A0DCE9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1A9C9D-E27D-2DE0-E545-0DDD1E544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1834-D8AB-44A1-B75E-D016A90005D9}" type="datetimeFigureOut">
              <a:rPr lang="en-ID" smtClean="0"/>
              <a:t>24/10/2022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467E9-433E-E1F1-D6DA-6C2B91E85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153848-56CB-E623-80A7-713349CA5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18289-1F9D-44D5-9C20-9DC0C0CED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1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0B16-038A-A4BF-673E-3978B09F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3349B-0CB9-FEED-900D-E6F4DD395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1834-D8AB-44A1-B75E-D016A90005D9}" type="datetimeFigureOut">
              <a:rPr lang="en-ID" smtClean="0"/>
              <a:t>24/10/2022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A43DE-AD06-BC5E-BC47-5F1632C4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F3555-6CB3-9D57-9EB2-6F3A8FFF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18289-1F9D-44D5-9C20-9DC0C0CED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3037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4D7F3A-04F9-9833-1E07-F7E92A4C8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1834-D8AB-44A1-B75E-D016A90005D9}" type="datetimeFigureOut">
              <a:rPr lang="en-ID" smtClean="0"/>
              <a:t>24/10/2022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65237B-7974-5ED2-96E7-B6F8BE8A5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5DDCB-1E27-BF0D-A3F6-2166A2DE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18289-1F9D-44D5-9C20-9DC0C0CED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6920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FD77C-6198-397B-D35A-A3C14C84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0255B-AF62-2A84-C17F-9301B894D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A6FF3-8719-2797-AEFF-83835A182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33089-3558-7C97-ABDD-32EAEA29D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1834-D8AB-44A1-B75E-D016A90005D9}" type="datetimeFigureOut">
              <a:rPr lang="en-ID" smtClean="0"/>
              <a:t>24/10/2022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AD73C-B05E-3D42-6A5D-C5B4F2FF6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2FF14-7D25-042A-496F-6B823E58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18289-1F9D-44D5-9C20-9DC0C0CED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5846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6D41-4276-48EF-4C93-D414D264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B7B5E-D8EE-FAFB-EDC7-A64C3FFB1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6BE2E-878A-C0B5-3433-A558AACB4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D54F5-585D-94C4-8451-8CDA933EA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1834-D8AB-44A1-B75E-D016A90005D9}" type="datetimeFigureOut">
              <a:rPr lang="en-ID" smtClean="0"/>
              <a:t>24/10/2022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63769-D52D-1F55-C76B-F68F886ED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531C2-788E-EDF0-A010-0D2BDBAAC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18289-1F9D-44D5-9C20-9DC0C0CED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4860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C2E336-57C5-DD1E-4E5C-BDD2F4C2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16E3D-5F59-7154-5EDC-D29F0C873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97080-D10C-3025-CCD9-DA7049CA7A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11834-D8AB-44A1-B75E-D016A90005D9}" type="datetimeFigureOut">
              <a:rPr lang="en-ID" smtClean="0"/>
              <a:t>24/10/2022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FA230-AC42-EBCB-3892-AE4C84BD1E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176F-CD95-BF67-9F4D-2B4A9C723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18289-1F9D-44D5-9C20-9DC0C0CED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27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fif"/><Relationship Id="rId4" Type="http://schemas.openxmlformats.org/officeDocument/2006/relationships/image" Target="../media/image10.jf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A123DA51-2221-E2C6-11E4-A6042A8C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45F462B-DF41-240A-E8EF-80FC337C1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207" y="1328871"/>
            <a:ext cx="9144000" cy="2387600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solidFill>
                  <a:srgbClr val="FF8303"/>
                </a:solidFill>
                <a:latin typeface="TT Norms ExtraBold" panose="02000503040000020004" pitchFamily="50" charset="0"/>
              </a:rPr>
              <a:t>INSTAGRAM </a:t>
            </a:r>
            <a:br>
              <a:rPr lang="en-US" sz="2800" dirty="0">
                <a:solidFill>
                  <a:srgbClr val="FF8303"/>
                </a:solidFill>
                <a:latin typeface="TT Norms ExtraBold" panose="02000503040000020004" pitchFamily="50" charset="0"/>
              </a:rPr>
            </a:br>
            <a:r>
              <a:rPr lang="en-US" sz="2800" dirty="0">
                <a:solidFill>
                  <a:srgbClr val="FF8303"/>
                </a:solidFill>
                <a:latin typeface="TT Norms ExtraBold" panose="02000503040000020004" pitchFamily="50" charset="0"/>
              </a:rPr>
              <a:t>CONTENT DESIGN</a:t>
            </a:r>
            <a:endParaRPr lang="en-ID" sz="2800" dirty="0">
              <a:solidFill>
                <a:srgbClr val="FF8303"/>
              </a:solidFill>
              <a:latin typeface="TT Norms ExtraBold" panose="02000503040000020004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1902048-9A77-AF41-D5B5-C33D6FAE4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2207" y="3631473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sz="1400" dirty="0">
                <a:solidFill>
                  <a:srgbClr val="FF8303"/>
                </a:solidFill>
                <a:latin typeface="TT Norms Medium" panose="02000803030000020003" pitchFamily="50" charset="0"/>
              </a:rPr>
              <a:t>PRICELIST 2022</a:t>
            </a:r>
            <a:endParaRPr lang="en-ID" sz="1400" dirty="0">
              <a:solidFill>
                <a:srgbClr val="FF8303"/>
              </a:solidFill>
              <a:latin typeface="TT Norms Medium" panose="0200080303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171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D19F97D7-C442-04B4-7A36-0FD8E6B097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60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492EB7A-0F28-CEB8-5C62-D2893FE4F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83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B2CA917-4E74-108E-5CE8-FB0AD0D6F4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09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742DE43-611A-B19C-9B9D-6714B9158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53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EB4517F-6298-EED1-B182-EC5D6276A6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8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22A44816-E752-FD57-EB4C-A5F83E52E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069DAE-CB05-67E3-A641-26E068A25525}"/>
              </a:ext>
            </a:extLst>
          </p:cNvPr>
          <p:cNvSpPr/>
          <p:nvPr/>
        </p:nvSpPr>
        <p:spPr>
          <a:xfrm>
            <a:off x="0" y="1883441"/>
            <a:ext cx="12192000" cy="2748380"/>
          </a:xfrm>
          <a:prstGeom prst="rect">
            <a:avLst/>
          </a:prstGeom>
          <a:solidFill>
            <a:srgbClr val="FF8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75CF40-0B8F-81ED-597E-EFBBDE5A9D9B}"/>
              </a:ext>
            </a:extLst>
          </p:cNvPr>
          <p:cNvSpPr txBox="1">
            <a:spLocks/>
          </p:cNvSpPr>
          <p:nvPr/>
        </p:nvSpPr>
        <p:spPr>
          <a:xfrm>
            <a:off x="2122207" y="206383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  <a:latin typeface="TT Norms ExtraBold" panose="02000503040000020004" pitchFamily="50" charset="0"/>
              </a:rPr>
              <a:t>PRICELIST</a:t>
            </a:r>
            <a:endParaRPr lang="en-ID" sz="2800" dirty="0">
              <a:solidFill>
                <a:schemeClr val="bg1"/>
              </a:solidFill>
              <a:latin typeface="TT Norms ExtraBold" panose="020005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236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C0042576-D5C3-F3BA-372F-0B9D95B52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A3340F-3886-63D7-D27B-0A96D093D8C2}"/>
              </a:ext>
            </a:extLst>
          </p:cNvPr>
          <p:cNvSpPr txBox="1">
            <a:spLocks/>
          </p:cNvSpPr>
          <p:nvPr/>
        </p:nvSpPr>
        <p:spPr>
          <a:xfrm>
            <a:off x="498506" y="508475"/>
            <a:ext cx="9144000" cy="722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8303"/>
                </a:solidFill>
                <a:latin typeface="TT Norms ExtraBold" panose="02000503040000020004" pitchFamily="50" charset="0"/>
              </a:rPr>
              <a:t>MINI PACKAGE – </a:t>
            </a:r>
            <a:r>
              <a:rPr lang="en-US" sz="3200" i="1" dirty="0">
                <a:latin typeface="TT Norms ExtraBold" panose="02000503040000020004" pitchFamily="50" charset="0"/>
              </a:rPr>
              <a:t>Rp. 650.000,-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8303"/>
                </a:solidFill>
                <a:effectLst/>
                <a:uLnTx/>
                <a:uFillTx/>
                <a:latin typeface="TT Norms ExtraBold" panose="02000503040000020004" pitchFamily="50" charset="0"/>
                <a:ea typeface="+mn-ea"/>
                <a:cs typeface="+mn-cs"/>
              </a:rPr>
              <a:t> /month*</a:t>
            </a:r>
            <a:endParaRPr lang="en-ID" sz="3200" i="1" dirty="0">
              <a:latin typeface="TT Norms ExtraBold" panose="02000503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4A564A-CAE6-B862-2601-EF149ABCAD47}"/>
              </a:ext>
            </a:extLst>
          </p:cNvPr>
          <p:cNvSpPr txBox="1"/>
          <p:nvPr/>
        </p:nvSpPr>
        <p:spPr>
          <a:xfrm>
            <a:off x="498506" y="1392960"/>
            <a:ext cx="10562602" cy="2256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FF8303"/>
                </a:solidFill>
                <a:effectLst/>
                <a:latin typeface="TT Norms ExtraBold" panose="02000503040000020004" pitchFamily="50" charset="0"/>
              </a:rPr>
              <a:t>9 personalized content design (no template)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Copywriting (content) + caption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Curated hashtag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Monthly online meeting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Admin for content-posting</a:t>
            </a:r>
            <a:endParaRPr lang="en-ID" dirty="0">
              <a:latin typeface="TT Norms Regular" panose="02000503030000020003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563EB-8569-F31F-DE3B-CC49992C41FA}"/>
              </a:ext>
            </a:extLst>
          </p:cNvPr>
          <p:cNvSpPr txBox="1"/>
          <p:nvPr/>
        </p:nvSpPr>
        <p:spPr>
          <a:xfrm>
            <a:off x="6734085" y="5749361"/>
            <a:ext cx="45297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FF8303"/>
                </a:solidFill>
                <a:latin typeface="TT Norms ExtraLight Italic" panose="02000803030000090003" pitchFamily="50" charset="0"/>
              </a:rPr>
              <a:t>*minimum contract period of 3 months. </a:t>
            </a:r>
          </a:p>
          <a:p>
            <a:pPr algn="r"/>
            <a:r>
              <a:rPr lang="en-US" sz="1100" b="1" dirty="0">
                <a:solidFill>
                  <a:srgbClr val="FF8303"/>
                </a:solidFill>
                <a:latin typeface="TT Norms ExtraLight Italic" panose="02000803030000090003" pitchFamily="50" charset="0"/>
              </a:rPr>
              <a:t>Payment per month is acceptable with deposit (non-refundable for shortage contract issue). Deposit = 1 month worth of package fee</a:t>
            </a:r>
            <a:endParaRPr lang="en-ID" sz="1100" b="1" dirty="0">
              <a:solidFill>
                <a:srgbClr val="FF8303"/>
              </a:solidFill>
              <a:latin typeface="TT Norms ExtraLight Italic" panose="0200080303000009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849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C0042576-D5C3-F3BA-372F-0B9D95B52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A3340F-3886-63D7-D27B-0A96D093D8C2}"/>
              </a:ext>
            </a:extLst>
          </p:cNvPr>
          <p:cNvSpPr txBox="1">
            <a:spLocks/>
          </p:cNvSpPr>
          <p:nvPr/>
        </p:nvSpPr>
        <p:spPr>
          <a:xfrm>
            <a:off x="498506" y="508475"/>
            <a:ext cx="9144000" cy="722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8303"/>
                </a:solidFill>
                <a:latin typeface="TT Norms ExtraBold" panose="02000503040000020004" pitchFamily="50" charset="0"/>
              </a:rPr>
              <a:t>ESSENTIAL PACKAGE – </a:t>
            </a:r>
            <a:r>
              <a:rPr lang="en-US" sz="3200" i="1" dirty="0">
                <a:latin typeface="TT Norms ExtraBold" panose="02000503040000020004" pitchFamily="50" charset="0"/>
              </a:rPr>
              <a:t>Rp. 1.000.000,-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8303"/>
                </a:solidFill>
                <a:effectLst/>
                <a:uLnTx/>
                <a:uFillTx/>
                <a:latin typeface="TT Norms ExtraBold" panose="02000503040000020004" pitchFamily="50" charset="0"/>
                <a:ea typeface="+mn-ea"/>
                <a:cs typeface="+mn-cs"/>
              </a:rPr>
              <a:t> /month*</a:t>
            </a:r>
            <a:endParaRPr lang="en-ID" sz="3200" i="1" dirty="0">
              <a:latin typeface="TT Norms ExtraBold" panose="02000503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4A564A-CAE6-B862-2601-EF149ABCAD47}"/>
              </a:ext>
            </a:extLst>
          </p:cNvPr>
          <p:cNvSpPr txBox="1"/>
          <p:nvPr/>
        </p:nvSpPr>
        <p:spPr>
          <a:xfrm>
            <a:off x="498506" y="1392960"/>
            <a:ext cx="10562602" cy="2256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FF8303"/>
                </a:solidFill>
                <a:effectLst/>
                <a:latin typeface="TT Norms ExtraBold" panose="02000503040000020004" pitchFamily="50" charset="0"/>
              </a:rPr>
              <a:t>15 personalized content design (no template)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Copywriting (content) + caption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Curated hashtag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Monthly online meeting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Admin for content-posting</a:t>
            </a:r>
            <a:endParaRPr lang="en-ID" dirty="0">
              <a:latin typeface="TT Norms Regular" panose="020005030300000200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3A9425-E5B1-C8F2-96DC-0464F0B835D4}"/>
              </a:ext>
            </a:extLst>
          </p:cNvPr>
          <p:cNvSpPr txBox="1"/>
          <p:nvPr/>
        </p:nvSpPr>
        <p:spPr>
          <a:xfrm>
            <a:off x="6734085" y="5749361"/>
            <a:ext cx="45297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FF8303"/>
                </a:solidFill>
                <a:latin typeface="TT Norms ExtraLight Italic" panose="02000803030000090003" pitchFamily="50" charset="0"/>
              </a:rPr>
              <a:t>*minimum contract period of 3 months. </a:t>
            </a:r>
          </a:p>
          <a:p>
            <a:pPr algn="r"/>
            <a:r>
              <a:rPr lang="en-US" sz="1100" b="1" dirty="0">
                <a:solidFill>
                  <a:srgbClr val="FF8303"/>
                </a:solidFill>
                <a:latin typeface="TT Norms ExtraLight Italic" panose="02000803030000090003" pitchFamily="50" charset="0"/>
              </a:rPr>
              <a:t>Payment per month is acceptable with deposit (non-refundable for shortage contract issue). Deposit = 1 month worth of package fee</a:t>
            </a:r>
            <a:endParaRPr lang="en-ID" sz="1100" b="1" dirty="0">
              <a:solidFill>
                <a:srgbClr val="FF8303"/>
              </a:solidFill>
              <a:latin typeface="TT Norms ExtraLight Italic" panose="0200080303000009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294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C0042576-D5C3-F3BA-372F-0B9D95B52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A3340F-3886-63D7-D27B-0A96D093D8C2}"/>
              </a:ext>
            </a:extLst>
          </p:cNvPr>
          <p:cNvSpPr txBox="1">
            <a:spLocks/>
          </p:cNvSpPr>
          <p:nvPr/>
        </p:nvSpPr>
        <p:spPr>
          <a:xfrm>
            <a:off x="498506" y="508475"/>
            <a:ext cx="9144000" cy="722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8303"/>
                </a:solidFill>
                <a:latin typeface="TT Norms ExtraBold" panose="02000503040000020004" pitchFamily="50" charset="0"/>
              </a:rPr>
              <a:t>BASIC PACKAGE – </a:t>
            </a:r>
            <a:r>
              <a:rPr lang="en-US" sz="3200" i="1" dirty="0">
                <a:latin typeface="TT Norms ExtraBold" panose="02000503040000020004" pitchFamily="50" charset="0"/>
              </a:rPr>
              <a:t>Rp. 1.425.000,-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8303"/>
                </a:solidFill>
                <a:effectLst/>
                <a:uLnTx/>
                <a:uFillTx/>
                <a:latin typeface="TT Norms ExtraBold" panose="02000503040000020004" pitchFamily="50" charset="0"/>
                <a:ea typeface="+mn-ea"/>
                <a:cs typeface="+mn-cs"/>
              </a:rPr>
              <a:t> /month*</a:t>
            </a:r>
            <a:r>
              <a:rPr lang="en-US" sz="3200" i="1" dirty="0">
                <a:latin typeface="TT Norms ExtraBold" panose="02000503040000020004" pitchFamily="50" charset="0"/>
              </a:rPr>
              <a:t> </a:t>
            </a:r>
            <a:endParaRPr lang="en-ID" sz="3200" i="1" dirty="0">
              <a:latin typeface="TT Norms ExtraBold" panose="02000503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4A564A-CAE6-B862-2601-EF149ABCAD47}"/>
              </a:ext>
            </a:extLst>
          </p:cNvPr>
          <p:cNvSpPr txBox="1"/>
          <p:nvPr/>
        </p:nvSpPr>
        <p:spPr>
          <a:xfrm>
            <a:off x="498506" y="1401506"/>
            <a:ext cx="10562602" cy="308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FF8303"/>
                </a:solidFill>
                <a:effectLst/>
                <a:latin typeface="TT Norms ExtraBold" panose="02000503040000020004" pitchFamily="50" charset="0"/>
              </a:rPr>
              <a:t>20 personalized content design (no template)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T Norms ExtraBold" panose="02000503040000020004" pitchFamily="50" charset="0"/>
              </a:rPr>
              <a:t>1 IG REELS included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Copywriting (content) + caption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Curated hashtag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Monthly online meeting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Admin for content-posting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8303"/>
                </a:solidFill>
                <a:latin typeface="TT Norms ExtraBold Italic" panose="02000503050000090004" pitchFamily="50" charset="0"/>
              </a:rPr>
              <a:t>FREE** </a:t>
            </a:r>
            <a:r>
              <a:rPr lang="en-US" dirty="0">
                <a:solidFill>
                  <a:srgbClr val="000000"/>
                </a:solidFill>
                <a:latin typeface="TT Norms Regular" panose="02000503030000020003" pitchFamily="50" charset="0"/>
              </a:rPr>
              <a:t>Announcement Story Template</a:t>
            </a:r>
            <a:endParaRPr lang="en-ID" dirty="0">
              <a:latin typeface="TT Norms Regular" panose="02000503030000020003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3E5B8D-220B-C131-A515-5576BE657822}"/>
              </a:ext>
            </a:extLst>
          </p:cNvPr>
          <p:cNvSpPr txBox="1"/>
          <p:nvPr/>
        </p:nvSpPr>
        <p:spPr>
          <a:xfrm>
            <a:off x="6734085" y="5580084"/>
            <a:ext cx="4529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FF8303"/>
                </a:solidFill>
                <a:latin typeface="TT Norms ExtraLight Italic" panose="02000803030000090003" pitchFamily="50" charset="0"/>
              </a:rPr>
              <a:t>*minimum contract period of 3 months. </a:t>
            </a:r>
          </a:p>
          <a:p>
            <a:pPr algn="r"/>
            <a:r>
              <a:rPr lang="en-US" sz="1100" b="1" dirty="0">
                <a:solidFill>
                  <a:srgbClr val="FF8303"/>
                </a:solidFill>
                <a:latin typeface="TT Norms ExtraLight Italic" panose="02000803030000090003" pitchFamily="50" charset="0"/>
              </a:rPr>
              <a:t>Payment per month is acceptable with deposit (non-refundable for shortage contract issue). Deposit = 1 month worth of package fee.</a:t>
            </a:r>
          </a:p>
          <a:p>
            <a:pPr algn="r"/>
            <a:r>
              <a:rPr lang="en-US" sz="1100" b="1" dirty="0">
                <a:solidFill>
                  <a:srgbClr val="FF8303"/>
                </a:solidFill>
                <a:latin typeface="TT Norms ExtraLight Italic" panose="02000803030000090003" pitchFamily="50" charset="0"/>
              </a:rPr>
              <a:t>**Free items are valid for one time per contract.</a:t>
            </a:r>
          </a:p>
        </p:txBody>
      </p:sp>
    </p:spTree>
    <p:extLst>
      <p:ext uri="{BB962C8B-B14F-4D97-AF65-F5344CB8AC3E}">
        <p14:creationId xmlns:p14="http://schemas.microsoft.com/office/powerpoint/2010/main" val="363886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C0042576-D5C3-F3BA-372F-0B9D95B52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A3340F-3886-63D7-D27B-0A96D093D8C2}"/>
              </a:ext>
            </a:extLst>
          </p:cNvPr>
          <p:cNvSpPr txBox="1">
            <a:spLocks/>
          </p:cNvSpPr>
          <p:nvPr/>
        </p:nvSpPr>
        <p:spPr>
          <a:xfrm>
            <a:off x="498506" y="508475"/>
            <a:ext cx="9144000" cy="722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8303"/>
                </a:solidFill>
                <a:latin typeface="TT Norms ExtraBold" panose="02000503040000020004" pitchFamily="50" charset="0"/>
              </a:rPr>
              <a:t>COMPLETE PACKAGE – </a:t>
            </a:r>
            <a:r>
              <a:rPr lang="en-US" sz="3200" i="1" dirty="0">
                <a:latin typeface="TT Norms ExtraBold" panose="02000503040000020004" pitchFamily="50" charset="0"/>
              </a:rPr>
              <a:t>Rp. 2.200.000,-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8303"/>
                </a:solidFill>
                <a:effectLst/>
                <a:uLnTx/>
                <a:uFillTx/>
                <a:latin typeface="TT Norms ExtraBold" panose="02000503040000020004" pitchFamily="50" charset="0"/>
                <a:ea typeface="+mn-ea"/>
                <a:cs typeface="+mn-cs"/>
              </a:rPr>
              <a:t>  /month*</a:t>
            </a:r>
            <a:r>
              <a:rPr lang="en-US" sz="3200" i="1" dirty="0">
                <a:latin typeface="TT Norms ExtraBold" panose="02000503040000020004" pitchFamily="50" charset="0"/>
              </a:rPr>
              <a:t>  </a:t>
            </a:r>
            <a:endParaRPr lang="en-ID" sz="3200" i="1" dirty="0">
              <a:latin typeface="TT Norms ExtraBold" panose="02000503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4A564A-CAE6-B862-2601-EF149ABCAD47}"/>
              </a:ext>
            </a:extLst>
          </p:cNvPr>
          <p:cNvSpPr txBox="1"/>
          <p:nvPr/>
        </p:nvSpPr>
        <p:spPr>
          <a:xfrm>
            <a:off x="498506" y="1401506"/>
            <a:ext cx="10562602" cy="3918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FF8303"/>
                </a:solidFill>
                <a:effectLst/>
                <a:latin typeface="TT Norms ExtraBold" panose="02000503040000020004" pitchFamily="50" charset="0"/>
              </a:rPr>
              <a:t>28 personalized content design (no template)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T Norms ExtraBold" panose="02000503040000020004" pitchFamily="50" charset="0"/>
              </a:rPr>
              <a:t>2 IG REELS included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Copywriting (content) + caption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Curated hashtag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T Norms Regular" panose="02000503030000020003" pitchFamily="50" charset="0"/>
              </a:rPr>
              <a:t>Online/Offline meeting every 2 weeks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T Norms Regular" panose="02000503030000020003" pitchFamily="50" charset="0"/>
              </a:rPr>
              <a:t>Optional Facebook Page Repost (Setup included)</a:t>
            </a:r>
            <a:endParaRPr lang="en-ID" dirty="0">
              <a:latin typeface="TT Norms Regular" panose="02000503030000020003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Admin for content-posting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8303"/>
                </a:solidFill>
                <a:latin typeface="TT Norms ExtraBold Italic" panose="02000503050000090004" pitchFamily="50" charset="0"/>
              </a:rPr>
              <a:t>FREE**</a:t>
            </a:r>
            <a:r>
              <a:rPr lang="en-US" dirty="0">
                <a:solidFill>
                  <a:srgbClr val="000000"/>
                </a:solidFill>
                <a:latin typeface="TT Norms Regular" panose="02000503030000020003" pitchFamily="50" charset="0"/>
              </a:rPr>
              <a:t> Announcement Story Template (one-time)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8303"/>
                </a:solidFill>
                <a:latin typeface="TT Norms ExtraBold Italic" panose="02000503050000090004" pitchFamily="50" charset="0"/>
              </a:rPr>
              <a:t>FREE** </a:t>
            </a:r>
            <a:r>
              <a:rPr lang="en-US" dirty="0">
                <a:solidFill>
                  <a:srgbClr val="000000"/>
                </a:solidFill>
                <a:latin typeface="TT Norms Regular" panose="02000503030000020003" pitchFamily="50" charset="0"/>
              </a:rPr>
              <a:t>5 Highlight Covers (one-time)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3800A1-2E23-AA27-360A-0A3B0C36DC6E}"/>
              </a:ext>
            </a:extLst>
          </p:cNvPr>
          <p:cNvSpPr txBox="1"/>
          <p:nvPr/>
        </p:nvSpPr>
        <p:spPr>
          <a:xfrm>
            <a:off x="6734085" y="5580084"/>
            <a:ext cx="4529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FF8303"/>
                </a:solidFill>
                <a:latin typeface="TT Norms ExtraLight Italic" panose="02000803030000090003" pitchFamily="50" charset="0"/>
              </a:rPr>
              <a:t>*minimum contract period of 3 months. </a:t>
            </a:r>
          </a:p>
          <a:p>
            <a:pPr algn="r"/>
            <a:r>
              <a:rPr lang="en-US" sz="1100" b="1" dirty="0">
                <a:solidFill>
                  <a:srgbClr val="FF8303"/>
                </a:solidFill>
                <a:latin typeface="TT Norms ExtraLight Italic" panose="02000803030000090003" pitchFamily="50" charset="0"/>
              </a:rPr>
              <a:t>Payment per month is acceptable with deposit (non-refundable for shortage contract issue). Deposit = 1 month worth of package fee.</a:t>
            </a:r>
          </a:p>
          <a:p>
            <a:pPr algn="r"/>
            <a:r>
              <a:rPr lang="en-US" sz="1100" b="1" dirty="0">
                <a:solidFill>
                  <a:srgbClr val="FF8303"/>
                </a:solidFill>
                <a:latin typeface="TT Norms ExtraLight Italic" panose="02000803030000090003" pitchFamily="50" charset="0"/>
              </a:rPr>
              <a:t>**Free items are valid for one time per contract.</a:t>
            </a:r>
          </a:p>
        </p:txBody>
      </p:sp>
    </p:spTree>
    <p:extLst>
      <p:ext uri="{BB962C8B-B14F-4D97-AF65-F5344CB8AC3E}">
        <p14:creationId xmlns:p14="http://schemas.microsoft.com/office/powerpoint/2010/main" val="316026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5C446A0-CE94-96BE-812A-A1A4A64B9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E2D8C3-EB70-0294-7F01-4919A81A44BF}"/>
              </a:ext>
            </a:extLst>
          </p:cNvPr>
          <p:cNvSpPr/>
          <p:nvPr/>
        </p:nvSpPr>
        <p:spPr>
          <a:xfrm>
            <a:off x="0" y="1883441"/>
            <a:ext cx="12192000" cy="2748380"/>
          </a:xfrm>
          <a:prstGeom prst="rect">
            <a:avLst/>
          </a:prstGeom>
          <a:solidFill>
            <a:srgbClr val="FF8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8983C8-E2EC-3D73-DA9E-66DAED250211}"/>
              </a:ext>
            </a:extLst>
          </p:cNvPr>
          <p:cNvSpPr txBox="1">
            <a:spLocks/>
          </p:cNvSpPr>
          <p:nvPr/>
        </p:nvSpPr>
        <p:spPr>
          <a:xfrm>
            <a:off x="2122207" y="206383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  <a:latin typeface="TT Norms ExtraBold" panose="02000503040000020004" pitchFamily="50" charset="0"/>
              </a:rPr>
              <a:t>OUR PORTFOLIO</a:t>
            </a:r>
            <a:endParaRPr lang="en-ID" sz="2800" dirty="0">
              <a:solidFill>
                <a:schemeClr val="bg1"/>
              </a:solidFill>
              <a:latin typeface="TT Norms ExtraBold" panose="020005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259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C0042576-D5C3-F3BA-372F-0B9D95B52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A3340F-3886-63D7-D27B-0A96D093D8C2}"/>
              </a:ext>
            </a:extLst>
          </p:cNvPr>
          <p:cNvSpPr txBox="1">
            <a:spLocks/>
          </p:cNvSpPr>
          <p:nvPr/>
        </p:nvSpPr>
        <p:spPr>
          <a:xfrm>
            <a:off x="498506" y="508475"/>
            <a:ext cx="9144000" cy="722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8303"/>
                </a:solidFill>
                <a:latin typeface="TT Norms ExtraBold" panose="02000503040000020004" pitchFamily="50" charset="0"/>
              </a:rPr>
              <a:t>ADVANCED PACKAGE – </a:t>
            </a:r>
            <a:r>
              <a:rPr lang="en-US" sz="3200" i="1" dirty="0">
                <a:latin typeface="TT Norms ExtraBold" panose="02000503040000020004" pitchFamily="50" charset="0"/>
              </a:rPr>
              <a:t>Rp. 3.150.000,- </a:t>
            </a:r>
            <a:r>
              <a:rPr lang="en-US" sz="2000" i="1" dirty="0">
                <a:solidFill>
                  <a:srgbClr val="FF8303"/>
                </a:solidFill>
                <a:latin typeface="TT Norms ExtraBold" panose="02000503040000020004" pitchFamily="50" charset="0"/>
              </a:rPr>
              <a:t>/month*</a:t>
            </a:r>
            <a:endParaRPr lang="en-ID" sz="3200" i="1" dirty="0">
              <a:solidFill>
                <a:srgbClr val="FF8303"/>
              </a:solidFill>
              <a:latin typeface="TT Norms ExtraBold" panose="02000503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4A564A-CAE6-B862-2601-EF149ABCAD47}"/>
              </a:ext>
            </a:extLst>
          </p:cNvPr>
          <p:cNvSpPr txBox="1"/>
          <p:nvPr/>
        </p:nvSpPr>
        <p:spPr>
          <a:xfrm>
            <a:off x="498506" y="1392960"/>
            <a:ext cx="10562602" cy="5580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FF8303"/>
                </a:solidFill>
                <a:effectLst/>
                <a:latin typeface="TT Norms ExtraBold" panose="02000503040000020004" pitchFamily="50" charset="0"/>
              </a:rPr>
              <a:t>42 personalized content design (no template)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T Norms ExtraBold" panose="02000503040000020004" pitchFamily="50" charset="0"/>
              </a:rPr>
              <a:t>3 IG REELS included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T Norms ExtraBold" panose="02000503040000020004" pitchFamily="50" charset="0"/>
              </a:rPr>
              <a:t>1 Monthly Product Photoshoot Session</a:t>
            </a:r>
            <a:endParaRPr lang="en-US" b="0" i="0" dirty="0">
              <a:solidFill>
                <a:srgbClr val="000000"/>
              </a:solidFill>
              <a:effectLst/>
              <a:latin typeface="TT Norms ExtraBold" panose="02000503040000020004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Copywriting (</a:t>
            </a:r>
            <a:r>
              <a:rPr lang="en-US" dirty="0">
                <a:solidFill>
                  <a:srgbClr val="000000"/>
                </a:solidFill>
                <a:latin typeface="TT Norms Regular" panose="02000503030000020003" pitchFamily="50" charset="0"/>
              </a:rPr>
              <a:t>c</a:t>
            </a: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ontent) + caption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Curated hashtag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T Norms Regular" panose="02000503030000020003" pitchFamily="50" charset="0"/>
              </a:rPr>
              <a:t>Online/Offline meeting every 2 weeks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T Norms Regular" panose="02000503030000020003" pitchFamily="50" charset="0"/>
              </a:rPr>
              <a:t>Optional Facebook Page Repost (Setup included)</a:t>
            </a:r>
            <a:endParaRPr lang="en-ID" dirty="0">
              <a:latin typeface="TT Norms Regular" panose="02000503030000020003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Admin for content-posting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8303"/>
                </a:solidFill>
                <a:latin typeface="TT Norms ExtraBold Italic" panose="02000503050000090004" pitchFamily="50" charset="0"/>
              </a:rPr>
              <a:t>FREE**</a:t>
            </a:r>
            <a:r>
              <a:rPr lang="en-US" dirty="0">
                <a:solidFill>
                  <a:srgbClr val="000000"/>
                </a:solidFill>
                <a:latin typeface="TT Norms Regular" panose="02000503030000020003" pitchFamily="50" charset="0"/>
              </a:rPr>
              <a:t> Announcement Story Template (one-time)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8303"/>
                </a:solidFill>
                <a:latin typeface="TT Norms ExtraBold Italic" panose="02000503050000090004" pitchFamily="50" charset="0"/>
              </a:rPr>
              <a:t>FREE** </a:t>
            </a:r>
            <a:r>
              <a:rPr lang="en-US" dirty="0">
                <a:solidFill>
                  <a:srgbClr val="000000"/>
                </a:solidFill>
                <a:latin typeface="TT Norms Regular" panose="02000503030000020003" pitchFamily="50" charset="0"/>
              </a:rPr>
              <a:t>5 Highlight Covers (one-time)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8303"/>
                </a:solidFill>
                <a:latin typeface="TT Norms ExtraBold Italic" panose="02000503050000090004" pitchFamily="50" charset="0"/>
              </a:rPr>
              <a:t>FREE** </a:t>
            </a:r>
            <a:r>
              <a:rPr lang="en-US" dirty="0">
                <a:solidFill>
                  <a:srgbClr val="000000"/>
                </a:solidFill>
                <a:latin typeface="TT Norms Regular" panose="02000503030000020003" pitchFamily="50" charset="0"/>
              </a:rPr>
              <a:t>2 Brochure Design (one-time)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T Norms Regular" panose="02000503030000020003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TT Norms Regular" panose="02000503030000020003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108C0-285A-83C4-3E08-5162173D5FE0}"/>
              </a:ext>
            </a:extLst>
          </p:cNvPr>
          <p:cNvSpPr txBox="1"/>
          <p:nvPr/>
        </p:nvSpPr>
        <p:spPr>
          <a:xfrm>
            <a:off x="6734085" y="5580084"/>
            <a:ext cx="4529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FF8303"/>
                </a:solidFill>
                <a:latin typeface="TT Norms ExtraLight Italic" panose="02000803030000090003" pitchFamily="50" charset="0"/>
              </a:rPr>
              <a:t>*minimum contract period of 3 months. </a:t>
            </a:r>
          </a:p>
          <a:p>
            <a:pPr algn="r"/>
            <a:r>
              <a:rPr lang="en-US" sz="1100" b="1" dirty="0">
                <a:solidFill>
                  <a:srgbClr val="FF8303"/>
                </a:solidFill>
                <a:latin typeface="TT Norms ExtraLight Italic" panose="02000803030000090003" pitchFamily="50" charset="0"/>
              </a:rPr>
              <a:t>Payment per month is acceptable with deposit (non-refundable for shortage contract issue). Deposit = 1 month worth of package fee.</a:t>
            </a:r>
          </a:p>
          <a:p>
            <a:pPr algn="r"/>
            <a:r>
              <a:rPr lang="en-US" sz="1100" b="1" dirty="0">
                <a:solidFill>
                  <a:srgbClr val="FF8303"/>
                </a:solidFill>
                <a:latin typeface="TT Norms ExtraLight Italic" panose="02000803030000090003" pitchFamily="50" charset="0"/>
              </a:rPr>
              <a:t>**Free items are valid for one time per contract.</a:t>
            </a:r>
          </a:p>
        </p:txBody>
      </p:sp>
    </p:spTree>
    <p:extLst>
      <p:ext uri="{BB962C8B-B14F-4D97-AF65-F5344CB8AC3E}">
        <p14:creationId xmlns:p14="http://schemas.microsoft.com/office/powerpoint/2010/main" val="1270467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86FCD1-06B9-314A-01F3-F1FE3F78A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81BB2C95-43F2-9079-48F5-2A16E1D0D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5ACD21-04CA-4DF3-2A5F-7A7401AA9F5B}"/>
              </a:ext>
            </a:extLst>
          </p:cNvPr>
          <p:cNvSpPr/>
          <p:nvPr/>
        </p:nvSpPr>
        <p:spPr>
          <a:xfrm>
            <a:off x="0" y="1883441"/>
            <a:ext cx="12192000" cy="2748380"/>
          </a:xfrm>
          <a:prstGeom prst="rect">
            <a:avLst/>
          </a:prstGeom>
          <a:solidFill>
            <a:srgbClr val="FF8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1478BE-4BD5-7E9F-CAF7-A40F411F087D}"/>
              </a:ext>
            </a:extLst>
          </p:cNvPr>
          <p:cNvSpPr txBox="1">
            <a:spLocks/>
          </p:cNvSpPr>
          <p:nvPr/>
        </p:nvSpPr>
        <p:spPr>
          <a:xfrm>
            <a:off x="2122207" y="206383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  <a:latin typeface="TT Norms ExtraBold" panose="02000503040000020004" pitchFamily="50" charset="0"/>
              </a:rPr>
              <a:t>LIMITED OFFER</a:t>
            </a:r>
            <a:endParaRPr lang="en-ID" sz="2800" dirty="0">
              <a:solidFill>
                <a:schemeClr val="bg1"/>
              </a:solidFill>
              <a:latin typeface="TT Norms ExtraBold" panose="020005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136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C0042576-D5C3-F3BA-372F-0B9D95B52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0A9E38-ECD2-B58B-E02C-E67287E8E262}"/>
              </a:ext>
            </a:extLst>
          </p:cNvPr>
          <p:cNvSpPr/>
          <p:nvPr/>
        </p:nvSpPr>
        <p:spPr>
          <a:xfrm>
            <a:off x="1098140" y="1179320"/>
            <a:ext cx="4492238" cy="4452358"/>
          </a:xfrm>
          <a:prstGeom prst="rect">
            <a:avLst/>
          </a:prstGeom>
          <a:noFill/>
          <a:ln w="19050">
            <a:solidFill>
              <a:srgbClr val="FF8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179962-631F-F7AE-A50E-01BAD9392D38}"/>
              </a:ext>
            </a:extLst>
          </p:cNvPr>
          <p:cNvSpPr txBox="1">
            <a:spLocks/>
          </p:cNvSpPr>
          <p:nvPr/>
        </p:nvSpPr>
        <p:spPr>
          <a:xfrm>
            <a:off x="1294688" y="1420739"/>
            <a:ext cx="3913975" cy="1920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>
                <a:latin typeface="TT Norms ExtraBold" panose="02000503040000020004" pitchFamily="50" charset="0"/>
              </a:rPr>
              <a:t>GET </a:t>
            </a:r>
            <a:r>
              <a:rPr lang="en-US" sz="3200" i="1" dirty="0">
                <a:solidFill>
                  <a:srgbClr val="FF8303"/>
                </a:solidFill>
                <a:latin typeface="TT Norms ExtraBold" panose="02000503040000020004" pitchFamily="50" charset="0"/>
              </a:rPr>
              <a:t>FREE</a:t>
            </a:r>
            <a:r>
              <a:rPr lang="en-US" sz="3200" dirty="0">
                <a:latin typeface="TT Norms ExtraBold" panose="02000503040000020004" pitchFamily="50" charset="0"/>
              </a:rPr>
              <a:t> PRODUCT PHOTOSHOOT SESSION</a:t>
            </a:r>
            <a:endParaRPr lang="en-ID" sz="3200" dirty="0">
              <a:latin typeface="TT Norms ExtraBold" panose="02000503040000020004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4EFFB0-A66B-F051-995A-ED3F6B3535D4}"/>
              </a:ext>
            </a:extLst>
          </p:cNvPr>
          <p:cNvSpPr/>
          <p:nvPr/>
        </p:nvSpPr>
        <p:spPr>
          <a:xfrm>
            <a:off x="1098140" y="1179320"/>
            <a:ext cx="4492238" cy="2427005"/>
          </a:xfrm>
          <a:prstGeom prst="rect">
            <a:avLst/>
          </a:prstGeom>
          <a:noFill/>
          <a:ln w="19050">
            <a:solidFill>
              <a:srgbClr val="FF8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B648C-F51A-858D-B15F-72C8E4321078}"/>
              </a:ext>
            </a:extLst>
          </p:cNvPr>
          <p:cNvSpPr txBox="1"/>
          <p:nvPr/>
        </p:nvSpPr>
        <p:spPr>
          <a:xfrm>
            <a:off x="1294688" y="3888603"/>
            <a:ext cx="3717422" cy="1286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By purchasing </a:t>
            </a:r>
            <a:r>
              <a:rPr lang="en-US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6 months</a:t>
            </a: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 worth of Mini, </a:t>
            </a:r>
            <a:r>
              <a:rPr lang="en-US" dirty="0">
                <a:solidFill>
                  <a:srgbClr val="000000"/>
                </a:solidFill>
                <a:latin typeface="TT Norms Regular" panose="02000503030000020003" pitchFamily="50" charset="0"/>
              </a:rPr>
              <a:t>Essential, or Basic package </a:t>
            </a: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paid upfront.</a:t>
            </a: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43857282-BDC8-0973-B0F0-5A1FD613FA5E}"/>
              </a:ext>
            </a:extLst>
          </p:cNvPr>
          <p:cNvSpPr/>
          <p:nvPr/>
        </p:nvSpPr>
        <p:spPr>
          <a:xfrm flipH="1">
            <a:off x="5108964" y="5153114"/>
            <a:ext cx="478564" cy="478564"/>
          </a:xfrm>
          <a:prstGeom prst="rtTriangle">
            <a:avLst/>
          </a:prstGeom>
          <a:solidFill>
            <a:srgbClr val="FF8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375D29-AC09-9BFB-26CE-C22BF3C38FC3}"/>
              </a:ext>
            </a:extLst>
          </p:cNvPr>
          <p:cNvSpPr/>
          <p:nvPr/>
        </p:nvSpPr>
        <p:spPr>
          <a:xfrm>
            <a:off x="5899452" y="1179320"/>
            <a:ext cx="4492238" cy="4452358"/>
          </a:xfrm>
          <a:prstGeom prst="rect">
            <a:avLst/>
          </a:prstGeom>
          <a:noFill/>
          <a:ln w="19050">
            <a:solidFill>
              <a:srgbClr val="FF8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3FBB193-19A9-5ABD-8303-AE152DF4F58B}"/>
              </a:ext>
            </a:extLst>
          </p:cNvPr>
          <p:cNvSpPr txBox="1">
            <a:spLocks/>
          </p:cNvSpPr>
          <p:nvPr/>
        </p:nvSpPr>
        <p:spPr>
          <a:xfrm>
            <a:off x="6096000" y="1420739"/>
            <a:ext cx="3377015" cy="1920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>
                <a:latin typeface="TT Norms ExtraBold" panose="02000503040000020004" pitchFamily="50" charset="0"/>
              </a:rPr>
              <a:t>GET </a:t>
            </a:r>
            <a:r>
              <a:rPr lang="en-US" sz="3200" i="1" dirty="0">
                <a:solidFill>
                  <a:srgbClr val="FF8303"/>
                </a:solidFill>
                <a:latin typeface="TT Norms ExtraBold" panose="02000503040000020004" pitchFamily="50" charset="0"/>
              </a:rPr>
              <a:t>IDR500.000 </a:t>
            </a:r>
            <a:r>
              <a:rPr lang="en-US" sz="3200" dirty="0">
                <a:latin typeface="TT Norms ExtraBold" panose="02000503040000020004" pitchFamily="50" charset="0"/>
              </a:rPr>
              <a:t>DEDUCTION</a:t>
            </a:r>
            <a:endParaRPr lang="en-ID" sz="3200" dirty="0">
              <a:latin typeface="TT Norms ExtraBold" panose="02000503040000020004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3EFB9F-B118-A534-28F5-0A20E0F1EFB2}"/>
              </a:ext>
            </a:extLst>
          </p:cNvPr>
          <p:cNvSpPr/>
          <p:nvPr/>
        </p:nvSpPr>
        <p:spPr>
          <a:xfrm>
            <a:off x="5899452" y="1179320"/>
            <a:ext cx="4492238" cy="2427005"/>
          </a:xfrm>
          <a:prstGeom prst="rect">
            <a:avLst/>
          </a:prstGeom>
          <a:noFill/>
          <a:ln w="19050">
            <a:solidFill>
              <a:srgbClr val="FF8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A225AD-CDE4-16AE-4A9D-108FE2B6D500}"/>
              </a:ext>
            </a:extLst>
          </p:cNvPr>
          <p:cNvSpPr txBox="1"/>
          <p:nvPr/>
        </p:nvSpPr>
        <p:spPr>
          <a:xfrm>
            <a:off x="6096000" y="3888603"/>
            <a:ext cx="3717422" cy="1286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By purchasing </a:t>
            </a:r>
            <a:r>
              <a:rPr lang="en-US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6 months</a:t>
            </a:r>
            <a:r>
              <a:rPr lang="en-US" b="0" i="0" dirty="0">
                <a:solidFill>
                  <a:srgbClr val="000000"/>
                </a:solidFill>
                <a:effectLst/>
                <a:latin typeface="TT Norms Regular" panose="02000503030000020003" pitchFamily="50" charset="0"/>
              </a:rPr>
              <a:t> worth of Complete or Advanced Package paid upfront.</a:t>
            </a: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A7846087-7DF3-495A-A405-FF51688187E0}"/>
              </a:ext>
            </a:extLst>
          </p:cNvPr>
          <p:cNvSpPr/>
          <p:nvPr/>
        </p:nvSpPr>
        <p:spPr>
          <a:xfrm flipH="1">
            <a:off x="9910276" y="5153114"/>
            <a:ext cx="478564" cy="478564"/>
          </a:xfrm>
          <a:prstGeom prst="rtTriangle">
            <a:avLst/>
          </a:prstGeom>
          <a:solidFill>
            <a:srgbClr val="FF8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2005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83EE1F-5576-915C-4DC5-0555D8B9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ID"/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44680479-FE94-1C91-F474-E7C2FF6B5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4E6518F-E558-AE79-DF06-7C2597730554}"/>
              </a:ext>
            </a:extLst>
          </p:cNvPr>
          <p:cNvSpPr txBox="1">
            <a:spLocks/>
          </p:cNvSpPr>
          <p:nvPr/>
        </p:nvSpPr>
        <p:spPr>
          <a:xfrm>
            <a:off x="940751" y="205581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8303"/>
                </a:solidFill>
                <a:latin typeface="TT Norms ExtraBold" panose="02000503040000020004" pitchFamily="50" charset="0"/>
              </a:rPr>
              <a:t>THANK YOU</a:t>
            </a:r>
            <a:endParaRPr lang="en-ID" sz="2800" dirty="0">
              <a:solidFill>
                <a:srgbClr val="FF8303"/>
              </a:solidFill>
              <a:latin typeface="TT Norms ExtraBold" panose="020005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091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website&#10;&#10;Description automatically generated">
            <a:extLst>
              <a:ext uri="{FF2B5EF4-FFF2-40B4-BE49-F238E27FC236}">
                <a16:creationId xmlns:a16="http://schemas.microsoft.com/office/drawing/2014/main" id="{B1B2EE61-93B3-6DEC-4D8A-2EFF7CD111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08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41F80F-19FB-6719-C02E-0932336CC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A6348E9-D6E4-7256-450C-5646446BF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8" y="1342337"/>
            <a:ext cx="2625424" cy="466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3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BF8F1B9-7E74-79C4-47C2-4CADA1C61B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5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B83F5F7-5AA0-0121-AAEF-74EA55628E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9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20C7BF3F-0B59-CF24-9485-84C371CCB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44D03D-1AD2-DC76-20A1-EFAC97D85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467" y="403934"/>
            <a:ext cx="2722559" cy="6050132"/>
          </a:xfrm>
          <a:prstGeom prst="rect">
            <a:avLst/>
          </a:prstGeom>
        </p:spPr>
      </p:pic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1ACA378F-95CD-2B65-3573-B36C4DB6D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419" y="403934"/>
            <a:ext cx="2722560" cy="6050132"/>
          </a:xfrm>
          <a:prstGeom prst="rect">
            <a:avLst/>
          </a:prstGeom>
        </p:spPr>
      </p:pic>
      <p:pic>
        <p:nvPicPr>
          <p:cNvPr id="11" name="Picture 10" descr="A person wearing a blue shirt&#10;&#10;Description automatically generated with low confidence">
            <a:extLst>
              <a:ext uri="{FF2B5EF4-FFF2-40B4-BE49-F238E27FC236}">
                <a16:creationId xmlns:a16="http://schemas.microsoft.com/office/drawing/2014/main" id="{490CAC8D-B059-854D-2CD8-E8618CFF2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71" y="403934"/>
            <a:ext cx="2722560" cy="60501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D30779-E484-55A2-418E-751AF54954B6}"/>
              </a:ext>
            </a:extLst>
          </p:cNvPr>
          <p:cNvSpPr txBox="1"/>
          <p:nvPr/>
        </p:nvSpPr>
        <p:spPr>
          <a:xfrm>
            <a:off x="6391970" y="3228945"/>
            <a:ext cx="4639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AE4A4A"/>
                </a:solidFill>
                <a:latin typeface="TT Norms ExtraBold" panose="02000503040000020004" pitchFamily="50" charset="0"/>
              </a:rPr>
              <a:t>IG REELS</a:t>
            </a:r>
            <a:endParaRPr lang="en-ID" sz="2000" b="1" dirty="0">
              <a:solidFill>
                <a:srgbClr val="AE4A4A"/>
              </a:solidFill>
              <a:latin typeface="TT Norms ExtraBold" panose="020005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793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5015E3B-CB26-796B-D921-749F3A1BA3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18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067DEC9-227C-74C8-2A9E-487CACF1F5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94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484</Words>
  <Application>Microsoft Office PowerPoint</Application>
  <PresentationFormat>Widescreen</PresentationFormat>
  <Paragraphs>66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TT Norms ExtraBold</vt:lpstr>
      <vt:lpstr>TT Norms ExtraBold Italic</vt:lpstr>
      <vt:lpstr>TT Norms ExtraLight Italic</vt:lpstr>
      <vt:lpstr>TT Norms Medium</vt:lpstr>
      <vt:lpstr>TT Norms Regular</vt:lpstr>
      <vt:lpstr>Office Theme</vt:lpstr>
      <vt:lpstr>INSTAGRAM  CONTENT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INSTAGRAM  CONTENT DESIGN</dc:title>
  <dc:creator>Jeffrey Hutomo</dc:creator>
  <cp:lastModifiedBy>Jeffrey Hutomo</cp:lastModifiedBy>
  <cp:revision>4</cp:revision>
  <dcterms:created xsi:type="dcterms:W3CDTF">2022-10-24T12:57:50Z</dcterms:created>
  <dcterms:modified xsi:type="dcterms:W3CDTF">2022-10-24T15:27:13Z</dcterms:modified>
</cp:coreProperties>
</file>